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8" r:id="rId3"/>
    <p:sldId id="282" r:id="rId4"/>
    <p:sldId id="286" r:id="rId5"/>
    <p:sldId id="288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00CC00"/>
    <a:srgbClr val="33CC33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94706" autoAdjust="0"/>
  </p:normalViewPr>
  <p:slideViewPr>
    <p:cSldViewPr snapToGrid="0">
      <p:cViewPr>
        <p:scale>
          <a:sx n="60" d="100"/>
          <a:sy n="60" d="100"/>
        </p:scale>
        <p:origin x="-6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870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Mac:private:var:folders:jY:jY2woXewG2iXQz3-Atnm4E+++TI:-Tmp-:TemporaryItems:logo_en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66" y="0"/>
            <a:ext cx="2575035" cy="192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5" y="315311"/>
            <a:ext cx="2953406" cy="11508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" name="Рисунок 7" descr="C:\Users\Marina\Desktop\КАМИННИК\05-06\БЮРО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80" y="409903"/>
            <a:ext cx="1040524" cy="99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4" descr="Mac:private:var:folders:jY:jY2woXewG2iXQz3-Atnm4E+++TI:-Tmp-:TemporaryItems:institute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3" y="315309"/>
            <a:ext cx="4918840" cy="11508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136" y="1576550"/>
            <a:ext cx="11240815" cy="305851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uk-UA" sz="8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Стратегія</a:t>
            </a:r>
            <a:r>
              <a:rPr lang="uk-UA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uk-UA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uk-UA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сприяння соціальному</a:t>
            </a:r>
            <a:br>
              <a:rPr lang="uk-UA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uk-UA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діалогу в Україні</a:t>
            </a:r>
            <a:endParaRPr lang="uk-UA" sz="6000" b="1" cap="none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4650828"/>
            <a:ext cx="5691352" cy="182880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Проектна ідея </a:t>
            </a:r>
          </a:p>
          <a:p>
            <a:pPr algn="r">
              <a:lnSpc>
                <a:spcPct val="100000"/>
              </a:lnSpc>
            </a:pPr>
            <a:r>
              <a:rPr lang="uk-UA" sz="4400" b="1" dirty="0" smtClean="0">
                <a:ln w="1905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Київ</a:t>
            </a:r>
            <a:r>
              <a:rPr lang="uk-UA" sz="3600" b="1" dirty="0" smtClean="0">
                <a:ln w="1905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15 лютого 2016 року</a:t>
            </a:r>
          </a:p>
          <a:p>
            <a:pPr algn="r">
              <a:lnSpc>
                <a:spcPct val="10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endParaRPr lang="uk-UA" sz="36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Рисунок 19" descr="rost-200x15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5131" y="3815254"/>
            <a:ext cx="5990897" cy="2853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9322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Очікувані результати реалізації </a:t>
            </a: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Стратегії </a:t>
            </a:r>
            <a:endParaRPr lang="uk-UA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70" y="0"/>
            <a:ext cx="1119352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79" y="0"/>
            <a:ext cx="1155644" cy="9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onnection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330" y="2853558"/>
            <a:ext cx="4393325" cy="379948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213944"/>
            <a:ext cx="4650827" cy="2301766"/>
          </a:xfr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softEdge rad="635000"/>
          </a:effectLst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Посилення спроможності  соціальних партнерів та органів соціального діалогу</a:t>
            </a:r>
            <a:endParaRPr lang="uk-UA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24703" y="1166648"/>
            <a:ext cx="7667297" cy="5423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Схвалено й започатковано реалізацію Стратегічного плану діяльності організацій роботодавців як  провідної  організації громадянського суспільства.</a:t>
            </a: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Розбудовано спроможність організацій роботодавців щодо відстоювання інтересів своїх членів,  а також щодо надання послуг своїм членам за участю інших організацій громадянського суспільства.</a:t>
            </a: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Розбудовано спроможність професійних спілок щодо юридичного тлумачення і вироблення власних пропозицій та рішень шляхом підтвердження чинної практики, пов'язаної з національними, європейськими та міжнародними питаннями.</a:t>
            </a: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рахунок залучення організацій громадянського суспільства створені гнучкі організаційні структури й процедури для задоволення нових вимог та очікувань членів профспілок.</a:t>
            </a:r>
          </a:p>
          <a:p>
            <a:pPr>
              <a:lnSpc>
                <a:spcPts val="24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 Тристоронній план дій з інституціонального удосконалення соціального діалогу на національному і місцевому рівнях, формування широкої громадської підтримки національної системи соціального діалогу.</a:t>
            </a:r>
          </a:p>
          <a:p>
            <a:pPr>
              <a:lnSpc>
                <a:spcPts val="2400"/>
              </a:lnSpc>
            </a:pPr>
            <a:endParaRPr lang="uk-UA" sz="2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 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31" y="3531476"/>
            <a:ext cx="3421118" cy="3080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50883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Очікувані результати реалізації Стратегії </a:t>
            </a:r>
            <a:endParaRPr lang="uk-UA" sz="40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3997" y="0"/>
            <a:ext cx="1154887" cy="11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013" y="0"/>
            <a:ext cx="1277008" cy="113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35117"/>
            <a:ext cx="4572000" cy="2538249"/>
          </a:xfrm>
          <a:solidFill>
            <a:srgbClr val="00FF00"/>
          </a:solidFill>
          <a:ln w="38100">
            <a:noFill/>
          </a:ln>
          <a:effectLst>
            <a:softEdge rad="635000"/>
          </a:effectLst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endParaRPr lang="uk-UA" sz="3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3600"/>
              </a:lnSpc>
            </a:pP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 соціальних партнерів до участі у розробці екологічної політики</a:t>
            </a:r>
            <a:endParaRPr lang="uk-UA" sz="3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45876" y="1166648"/>
            <a:ext cx="7746124" cy="5502166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участь, налагоджена система консультацій із соціальними партнерами у прийняті рішень щодо розробки, реалізації та оцінки національних стратегій, загальнодержавних, державних, регіональних та місцевих програм у сфері охорони довкілля та розвитку, галузевих стратегій,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стратегій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сталого розвитку тощо.</a:t>
            </a:r>
          </a:p>
          <a:p>
            <a:pPr>
              <a:lnSpc>
                <a:spcPts val="24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обізнаності соціальних партнерів щодо  колективних договорів та угод екологічного спрямування, як ефективного інструменту вироблення узгоджених позицій з питань довкілля, сталого розвитку та зеленої економіки.</a:t>
            </a:r>
          </a:p>
          <a:p>
            <a:pPr>
              <a:lnSpc>
                <a:spcPts val="2400"/>
              </a:lnSpc>
              <a:buFont typeface="Wingdings" pitchFamily="2" charset="2"/>
              <a:buChar char="v"/>
            </a:pPr>
            <a:endParaRPr lang="uk-UA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7821" y="5612524"/>
            <a:ext cx="2317531" cy="67791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014" y="1229710"/>
            <a:ext cx="7646276" cy="4792718"/>
          </a:xfrm>
          <a:solidFill>
            <a:srgbClr val="002060"/>
          </a:solidFill>
          <a:ln w="38100"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uk-UA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</a:t>
            </a:r>
          </a:p>
          <a:p>
            <a:pPr marL="514350" indent="-514350">
              <a:lnSpc>
                <a:spcPts val="3300"/>
              </a:lnSpc>
              <a:buAutoNum type="arabicPeriod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Встановити чіткі показники, що оцінюють хід виконання завдань та заходів Плану дій щодо реалізації положень Стратегії;</a:t>
            </a:r>
          </a:p>
          <a:p>
            <a:pPr marL="514350" indent="-514350">
              <a:lnSpc>
                <a:spcPts val="3300"/>
              </a:lnSpc>
              <a:buAutoNum type="arabicPeriod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Нарощувати потенціал через спільні дії із організаціями громадянського суспільства; </a:t>
            </a:r>
          </a:p>
          <a:p>
            <a:pPr marL="514350" indent="-514350">
              <a:lnSpc>
                <a:spcPts val="3300"/>
              </a:lnSpc>
              <a:buAutoNum type="arabicPeriod"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Сприяти виходу соціального діалогу на національному рівні на європейський рівень! </a:t>
            </a:r>
          </a:p>
          <a:p>
            <a:pPr marL="514350" indent="-514350">
              <a:lnSpc>
                <a:spcPts val="3600"/>
              </a:lnSpc>
              <a:buAutoNum type="arabicPeriod"/>
            </a:pPr>
            <a:endParaRPr lang="uk-UA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9255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r>
              <a:rPr lang="uk-UA" sz="4000" b="1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НОВОЇ ПОЛІТИКИ І ПРАКТИКИ</a:t>
            </a:r>
            <a:br>
              <a:rPr lang="uk-UA" sz="4000" b="1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000" b="1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СОЦІАЛЬНОГО ДІАЛОГУ: </a:t>
            </a:r>
            <a:endParaRPr lang="uk-UA" sz="4000" b="1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3FAC8CB9-B95A-48C8-ACFC-A1FC259845AA_w268_r1_cx2_cy0_cw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326524" cy="1497724"/>
          </a:xfrm>
          <a:prstGeom prst="rect">
            <a:avLst/>
          </a:prstGeom>
        </p:spPr>
      </p:pic>
      <p:pic>
        <p:nvPicPr>
          <p:cNvPr id="14" name="Рисунок 13" descr="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9697" y="1340069"/>
            <a:ext cx="4572000" cy="468235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08084" y="5628290"/>
            <a:ext cx="9033642" cy="102475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Соціальний діалог - працювати краще!</a:t>
            </a:r>
            <a:endParaRPr lang="uk-UA" sz="32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5600" y="0"/>
            <a:ext cx="1418897" cy="160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483" y="1277007"/>
            <a:ext cx="6321971" cy="529721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endParaRPr lang="uk-UA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Стратегією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сталого розвитку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     “ Україна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– 2020”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 передбачено   реалізацію  62 реформ та програм розвитку держави. Головною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передумовою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 її реалізації є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суспільний договір між владою, бізнесом та громадянським суспільством, де кожна сторона має свою зону 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відповідальності.</a:t>
            </a:r>
            <a:endParaRPr lang="uk-UA" sz="3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R6Ea5_croper_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220" y="1324303"/>
            <a:ext cx="5360277" cy="524991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623738" y="2427890"/>
            <a:ext cx="1403131" cy="77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Влада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77807" y="4682359"/>
            <a:ext cx="1334813" cy="62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</a:rPr>
              <a:t>Бізнес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08539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Указ Президента України </a:t>
            </a: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 12 січня 2015 року № </a:t>
            </a: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b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 Стратегію сталого розвитку "Україна – 2020"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47" y="0"/>
            <a:ext cx="1213945" cy="13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427779" y="4729656"/>
            <a:ext cx="1655379" cy="75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Громадянське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суспільство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92206" y="3594538"/>
            <a:ext cx="1387366" cy="1087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Суспільний</a:t>
            </a:r>
          </a:p>
          <a:p>
            <a:pPr algn="ctr"/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166538" y="4288220"/>
            <a:ext cx="299545" cy="58332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116207" y="4251434"/>
            <a:ext cx="299545" cy="58332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 flipV="1">
            <a:off x="9165022" y="3016469"/>
            <a:ext cx="262758" cy="59383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logo_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455" y="1387366"/>
            <a:ext cx="1844565" cy="1513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483" y="1277006"/>
            <a:ext cx="6321971" cy="531298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pPr>
              <a:lnSpc>
                <a:spcPts val="2600"/>
              </a:lnSpc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   Найбільш 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розвиненою формою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суспільного договору 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у країнах 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ЄС вважають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 </a:t>
            </a:r>
            <a:r>
              <a:rPr lang="uk-UA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 діалогу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, яка є сучасним і динамічним процесом, що має великий потенціал 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на основі широкого залучення </a:t>
            </a:r>
            <a:r>
              <a:rPr lang="uk-UA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 громадянського суспільства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у досягненні високого економічного розвитку та гідного рівня життя. </a:t>
            </a:r>
            <a:endParaRPr lang="uk-UA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2600"/>
              </a:lnSpc>
            </a:pPr>
            <a:r>
              <a:rPr lang="uk-UA" sz="26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Соціальних партнерів об'єднує ідея врахування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економічних, соціальних та екологічних інтересів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сучасного та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прийдешніх поколінь, що гарантує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підтримку 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політики сталого розвитку.</a:t>
            </a:r>
            <a:endParaRPr lang="uk-UA" sz="2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R6Ea5_croper_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4220" y="1324303"/>
            <a:ext cx="5360277" cy="524991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623738" y="2349062"/>
            <a:ext cx="1403131" cy="8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Органи</a:t>
            </a:r>
          </a:p>
          <a:p>
            <a:pPr algn="ctr">
              <a:lnSpc>
                <a:spcPts val="22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влади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0151" y="4635062"/>
            <a:ext cx="1702677" cy="94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Організації</a:t>
            </a:r>
          </a:p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роботодавців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08539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5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5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Концепція  </a:t>
            </a: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Стратегії  сприяння соціальному  діалогу в Україні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47" y="0"/>
            <a:ext cx="1213945" cy="13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427779" y="4729656"/>
            <a:ext cx="1655379" cy="75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Організації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працівників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92206" y="3594538"/>
            <a:ext cx="1387366" cy="1087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 </a:t>
            </a:r>
          </a:p>
          <a:p>
            <a:pPr algn="ctr"/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166538" y="4288220"/>
            <a:ext cx="299545" cy="58332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116207" y="4251434"/>
            <a:ext cx="299545" cy="58332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 flipV="1">
            <a:off x="9165022" y="3016469"/>
            <a:ext cx="262758" cy="59383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ольцо 15"/>
          <p:cNvSpPr/>
          <p:nvPr/>
        </p:nvSpPr>
        <p:spPr>
          <a:xfrm>
            <a:off x="6653048" y="1450427"/>
            <a:ext cx="1261242" cy="1229711"/>
          </a:xfrm>
          <a:prstGeom prst="donut">
            <a:avLst>
              <a:gd name="adj" fmla="val 1601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10589173" y="1445171"/>
            <a:ext cx="1229710" cy="1245476"/>
          </a:xfrm>
          <a:prstGeom prst="donut">
            <a:avLst>
              <a:gd name="adj" fmla="val 1601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236372" y="2790497"/>
            <a:ext cx="126125" cy="122971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835462" y="1655379"/>
            <a:ext cx="898635" cy="47297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9848196" y="1639614"/>
            <a:ext cx="809294" cy="10512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1177755" y="2758966"/>
            <a:ext cx="236479" cy="119817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369268" y="1671145"/>
            <a:ext cx="1860331" cy="814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громадянського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442027" y="1655378"/>
            <a:ext cx="1529254" cy="8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громадянського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</a:t>
            </a:r>
            <a:r>
              <a:rPr lang="uk-UA" sz="1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9654" y="1150883"/>
            <a:ext cx="2837794" cy="1198179"/>
          </a:xfrm>
          <a:solidFill>
            <a:schemeClr val="accent6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Уряд, політика, законодавство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9322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Аналіз </a:t>
            </a:r>
            <a:r>
              <a:rPr lang="uk-UA" sz="4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стану соціального </a:t>
            </a:r>
            <a:r>
              <a:rPr lang="uk-UA" sz="4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діалогу</a:t>
            </a:r>
            <a:endParaRPr lang="uk-UA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2028" y="0"/>
            <a:ext cx="1119352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072057" y="4130566"/>
            <a:ext cx="2711668" cy="9616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ПРОФСПІЛКИ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61186" y="2711670"/>
            <a:ext cx="2727435" cy="8198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НТСЕР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79" y="0"/>
            <a:ext cx="1155644" cy="9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248" y="2475187"/>
            <a:ext cx="1324304" cy="126124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8655270" y="1765737"/>
            <a:ext cx="2443654" cy="1450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 служба України з питань праці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97876" y="2175641"/>
            <a:ext cx="2448910" cy="120868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Дослідження,</a:t>
            </a:r>
          </a:p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послуги,</a:t>
            </a:r>
          </a:p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освіта,</a:t>
            </a:r>
          </a:p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66235" y="4109545"/>
            <a:ext cx="2711668" cy="9616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РОБОТОДАВЦІ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8277" y="1056291"/>
            <a:ext cx="1907628" cy="107205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Технічна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646276" y="1876097"/>
            <a:ext cx="1403131" cy="2175641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00401" y="1797269"/>
            <a:ext cx="1450427" cy="2317531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878317" y="4430110"/>
            <a:ext cx="4430111" cy="31531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619297" y="4020207"/>
            <a:ext cx="2932386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переговори про </a:t>
            </a:r>
            <a:endParaRPr lang="uk-UA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колективні 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договори</a:t>
            </a:r>
            <a:endParaRPr lang="uk-UA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7204840" y="5139558"/>
            <a:ext cx="1734209" cy="851339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3216166" y="5171092"/>
            <a:ext cx="1986455" cy="867101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 descr="th_file_53ad11f70e32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5421" y="5486400"/>
            <a:ext cx="2837794" cy="835572"/>
          </a:xfrm>
          <a:prstGeom prst="rect">
            <a:avLst/>
          </a:prstGeom>
        </p:spPr>
      </p:pic>
      <p:pic>
        <p:nvPicPr>
          <p:cNvPr id="48" name="Рисунок 47" descr="скачанные файл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0953" y="1261241"/>
            <a:ext cx="1135118" cy="99322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2" name="Рисунок 51" descr="скачанные файлы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434" y="2035241"/>
            <a:ext cx="1324305" cy="96123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1"/>
            <a:ext cx="11619186" cy="99322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r"/>
            <a:r>
              <a:rPr lang="uk-UA" sz="5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Вади національної системи </a:t>
            </a: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соціального діалогу </a:t>
            </a:r>
            <a:r>
              <a:rPr lang="uk-UA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uk-UA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83" y="0"/>
            <a:ext cx="1119352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20717" y="1198180"/>
            <a:ext cx="11619186" cy="788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Низька інституалізація існуючих органів соціального діалогу; </a:t>
            </a:r>
            <a:endParaRPr lang="uk-U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0717" y="2159876"/>
            <a:ext cx="11619186" cy="961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 механізму імплементації рішень; </a:t>
            </a:r>
            <a:endParaRPr lang="uk-U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014" y="3310760"/>
            <a:ext cx="11619186" cy="945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Декларативність, формальність і невиконання колективних угод і договорів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uk-UA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8014" y="4382814"/>
            <a:ext cx="11698013" cy="10405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Об’єктивна 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неспроможність як організацій роботодавців, так і професійних спілок  до ефективної взаємодії із органами центральної і місцевої  влади;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3779" y="5570485"/>
            <a:ext cx="11713780" cy="1082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Слабке залучення організацій громадянського суспільства до процесу соціального діалогу. </a:t>
            </a:r>
            <a:endParaRPr lang="uk-U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slid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023637">
            <a:off x="8787860" y="1728573"/>
            <a:ext cx="3347544" cy="1850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47" y="1198182"/>
            <a:ext cx="4603532" cy="5391804"/>
          </a:xfr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endParaRPr lang="uk-UA" sz="2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Метою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 </a:t>
            </a:r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сприяння розвитку і розширенню сфери дії національної системи соціального діалогу,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суспільного договору органів влади, бізнесу та громадянського суспільства щодо підвищення якості життя громадян і гарантування економічної, соціальної </a:t>
            </a:r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екологічної стабільності </a:t>
            </a:r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основі: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9322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sz="5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Мета </a:t>
            </a:r>
            <a:r>
              <a:rPr lang="uk-UA" sz="53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Стратегії</a:t>
            </a:r>
            <a:endParaRPr lang="uk-UA" sz="53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2028" y="0"/>
            <a:ext cx="1119352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981903" y="1198179"/>
            <a:ext cx="6574221" cy="11035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Досягнення високої якості і ефективності соціального діалогу на  національному,  територіальному та локальному рівнях, що відповідає європейським цінностям, нормам і стандартам захисту прав людини;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60882" y="2427890"/>
            <a:ext cx="6611008" cy="11035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Оптимізації повноважень, репрезентативності та відповідальності  інститутів державної влади і місцевого самоврядування як ключової сторони соціального діалогу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66138" y="3662853"/>
            <a:ext cx="6589986" cy="12717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Підвищення інституціональної спроможності професійних спілок та  організацій роботодавців як основних сторін соціального діалогу за рахунок широкого залучення організацій громадянського суспільства;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81903" y="5092262"/>
            <a:ext cx="6542688" cy="5360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Підвищення довіри суспільства до соціальних партнерів;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76648" y="5770179"/>
            <a:ext cx="6547946" cy="8145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Формування широкої громадської підтримки національної системи соціального діалогу.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79" y="0"/>
            <a:ext cx="1155644" cy="9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48969d9de54196881b190152ae27b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45" y="3090041"/>
            <a:ext cx="5328746" cy="345264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49" y="1166648"/>
            <a:ext cx="4398580" cy="1923393"/>
          </a:xfrm>
          <a:solidFill>
            <a:srgbClr val="00B0F0"/>
          </a:solidFill>
          <a:ln w="38100">
            <a:noFill/>
          </a:ln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Реформування системи соціального діалогу здійснюватиметься за  чотирма основними напрямами: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9322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 </a:t>
            </a: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напрями реалізації Стратегії </a:t>
            </a:r>
            <a:endParaRPr lang="uk-UA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88870" y="0"/>
            <a:ext cx="1119352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824248" y="1198179"/>
            <a:ext cx="7094483" cy="5423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lnSpc>
                <a:spcPts val="3400"/>
              </a:lnSpc>
              <a:buFont typeface="+mj-lt"/>
              <a:buAutoNum type="arabicPeriod"/>
            </a:pP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удосконалення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законодавства у сфері соціального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діалогу; </a:t>
            </a:r>
            <a:endParaRPr lang="uk-UA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ts val="3400"/>
              </a:lnSpc>
              <a:buFont typeface="+mj-lt"/>
              <a:buAutoNum type="arabicPeriod"/>
            </a:pP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модернізація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колективних переговорів і врегулювання трудових спорів;</a:t>
            </a:r>
          </a:p>
          <a:p>
            <a:pPr marL="742950" indent="-742950">
              <a:lnSpc>
                <a:spcPts val="3400"/>
              </a:lnSpc>
              <a:buFont typeface="+mj-lt"/>
              <a:buAutoNum type="arabicPeriod"/>
            </a:pP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посилення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спроможності соціальних партнерів та органів соціального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діалогу;</a:t>
            </a:r>
            <a:endParaRPr lang="uk-UA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ts val="3400"/>
              </a:lnSpc>
              <a:buFont typeface="+mj-lt"/>
              <a:buAutoNum type="arabicPeriod"/>
            </a:pP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 партнерів до участі у розробці екологічної політики.</a:t>
            </a:r>
          </a:p>
          <a:p>
            <a:pPr>
              <a:lnSpc>
                <a:spcPts val="2000"/>
              </a:lnSpc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779" y="0"/>
            <a:ext cx="1155644" cy="9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013" y="1213944"/>
            <a:ext cx="4367050" cy="1970690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Удосконалення законодавства у сфері соціального діалогу </a:t>
            </a:r>
            <a:endParaRPr lang="uk-U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9322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Очікувані результати реалізації </a:t>
            </a: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Стратегії </a:t>
            </a:r>
            <a:endParaRPr lang="uk-UA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70" y="0"/>
            <a:ext cx="1119352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587766" y="1198179"/>
            <a:ext cx="7330965" cy="5423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buFont typeface="Wingdings" pitchFamily="2" charset="2"/>
              <a:buChar char="q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2200" b="1" dirty="0" smtClean="0">
                <a:solidFill>
                  <a:srgbClr val="C00000"/>
                </a:solidFill>
              </a:rPr>
              <a:t>Внесення </a:t>
            </a:r>
            <a:r>
              <a:rPr lang="uk-UA" sz="2200" b="1" dirty="0" smtClean="0">
                <a:solidFill>
                  <a:srgbClr val="C00000"/>
                </a:solidFill>
              </a:rPr>
              <a:t>змін до Конституції України щодо гарантування державою свободи соціального діалогу, конституційного закріплення  статусу Національної  соціально-економічної ради України  як  постійно-діючого  органу соціального діалогу. </a:t>
            </a:r>
          </a:p>
          <a:p>
            <a:pPr>
              <a:lnSpc>
                <a:spcPts val="2400"/>
              </a:lnSpc>
              <a:buFont typeface="Wingdings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    Внесення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змін до Закону України «Про соціальний діалог» у частині залучення інститутів громадянського суспільства до таких форм соціального діалогу, як консультації та узгоджувальні процедури</a:t>
            </a:r>
          </a:p>
          <a:p>
            <a:pPr>
              <a:lnSpc>
                <a:spcPts val="2400"/>
              </a:lnSpc>
              <a:buFont typeface="Wingdings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uk-UA" sz="2200" b="1" dirty="0" smtClean="0">
                <a:solidFill>
                  <a:srgbClr val="C00000"/>
                </a:solidFill>
              </a:rPr>
              <a:t>Внесення </a:t>
            </a:r>
            <a:r>
              <a:rPr lang="uk-UA" sz="2200" b="1" dirty="0" smtClean="0">
                <a:solidFill>
                  <a:srgbClr val="C00000"/>
                </a:solidFill>
              </a:rPr>
              <a:t>змін до Закону України «Про соціальний діалог» у частині  забезпечення участі органів соціального діалогу у процесах проектування, обговорення, реалізації та оцінки Програм соціально-економічного розвитку на регіональному та місцевому рівнях.</a:t>
            </a:r>
          </a:p>
          <a:p>
            <a:pPr>
              <a:lnSpc>
                <a:spcPts val="2400"/>
              </a:lnSpc>
              <a:buFont typeface="Wingdings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     Внесення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</a:rPr>
              <a:t>змін до нормативно-правових актів з питань колективно-договірного регулювання трудових відносин з урахуванням міжнародних норм і стандартів. </a:t>
            </a:r>
          </a:p>
          <a:p>
            <a:pPr>
              <a:lnSpc>
                <a:spcPts val="2000"/>
              </a:lnSpc>
            </a:pP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79" y="0"/>
            <a:ext cx="1155644" cy="9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okumenty-400x27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077" y="3405353"/>
            <a:ext cx="4272454" cy="3184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012" y="1213944"/>
            <a:ext cx="4808485" cy="2096816"/>
          </a:xfr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softEdge rad="635000"/>
          </a:effectLst>
        </p:spPr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Модернізація системи колективних переговорів і врегулювання трудових спорів </a:t>
            </a:r>
            <a:endParaRPr lang="uk-U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93228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Очікувані результати реалізації </a:t>
            </a:r>
            <a:r>
              <a:rPr lang="uk-UA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Стратегії </a:t>
            </a:r>
            <a:endParaRPr lang="uk-UA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8870" y="0"/>
            <a:ext cx="1119352" cy="9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5060732" y="1166648"/>
            <a:ext cx="6716110" cy="5423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rgbClr val="002060"/>
                </a:solidFill>
              </a:rPr>
              <a:t>Створення бази даних про колективні угоди  та  представників сторін на всіх рівнях соціального діалогу.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</a:rPr>
              <a:t>  Модернізація </a:t>
            </a:r>
            <a:r>
              <a:rPr lang="uk-UA" sz="2800" b="1" dirty="0" smtClean="0">
                <a:solidFill>
                  <a:srgbClr val="C00000"/>
                </a:solidFill>
              </a:rPr>
              <a:t>Служби посередництва  з метою забезпечення її повноцінної працездатності, ефективності та дієвості. 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Створення </a:t>
            </a:r>
            <a:r>
              <a:rPr lang="uk-UA" sz="2800" b="1" dirty="0" smtClean="0">
                <a:solidFill>
                  <a:srgbClr val="002060"/>
                </a:solidFill>
              </a:rPr>
              <a:t>в  Службі посередництва  інформаційно-управлінської системи щодо трудових спорів</a:t>
            </a:r>
            <a:r>
              <a:rPr lang="uk-UA" sz="28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C00000"/>
                </a:solidFill>
              </a:rPr>
              <a:t>  Розроблення </a:t>
            </a:r>
            <a:r>
              <a:rPr lang="uk-UA" sz="2800" b="1" dirty="0" smtClean="0">
                <a:solidFill>
                  <a:srgbClr val="C00000"/>
                </a:solidFill>
              </a:rPr>
              <a:t>програми планового навчання щодо посередництва у сфері врегулювання трудових спорів.</a:t>
            </a:r>
          </a:p>
          <a:p>
            <a:pPr>
              <a:lnSpc>
                <a:spcPts val="2400"/>
              </a:lnSpc>
            </a:pPr>
            <a:endParaRPr lang="uk-UA" sz="2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79" y="0"/>
            <a:ext cx="1155644" cy="9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trategy-300x2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717" y="2758966"/>
            <a:ext cx="4635062" cy="3831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кет заголовка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заголовка</Template>
  <TotalTime>0</TotalTime>
  <Words>852</Words>
  <Application>Microsoft Office PowerPoint</Application>
  <PresentationFormat>Произвольный</PresentationFormat>
  <Paragraphs>110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Макет заголовка</vt:lpstr>
      <vt:lpstr> Стратегія сприяння соціальному  діалогу в Україні</vt:lpstr>
      <vt:lpstr>    Указ Президента України від 12 січня 2015 року № 5 Про Стратегію сталого розвитку "Україна – 2020"</vt:lpstr>
      <vt:lpstr>          Концепція   Стратегії  сприяння соціальному  діалогу в Україні</vt:lpstr>
      <vt:lpstr>Аналіз стану соціального діалогу</vt:lpstr>
      <vt:lpstr> Вади національної системи соціального діалогу :</vt:lpstr>
      <vt:lpstr>      Мета Стратегії</vt:lpstr>
      <vt:lpstr>   Основні напрями реалізації Стратегії </vt:lpstr>
      <vt:lpstr>    Очікувані результати реалізації Стратегії </vt:lpstr>
      <vt:lpstr>    Очікувані результати реалізації Стратегії </vt:lpstr>
      <vt:lpstr>    Очікувані результати реалізації Стратегії </vt:lpstr>
      <vt:lpstr>Очікувані результати реалізації Стратегії </vt:lpstr>
      <vt:lpstr>             ДО НОВОЇ ПОЛІТИКИ І ПРАКТИКИ            СОЦІАЛЬНОГО ДІАЛОГУ: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2015-06-04T18:41:54Z</dcterms:created>
  <dcterms:modified xsi:type="dcterms:W3CDTF">2016-02-01T07:34:26Z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